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C7C0-26BF-4488-A169-DF871FF31A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2885-3870-438F-9334-36E4537B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56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79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24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89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2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82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0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6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8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33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3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31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2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1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445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190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447800" y="2708033"/>
            <a:ext cx="6235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447800" y="4383635"/>
            <a:ext cx="62356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86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0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5768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554104" y="2661000"/>
            <a:ext cx="35768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 smtClean="0">
                <a:solidFill>
                  <a:srgbClr val="FFFFFF"/>
                </a:solidFill>
                <a:latin typeface="Barlow Light"/>
                <a:sym typeface="Barlow Light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"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45952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6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4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6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3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9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Образовательная программа дополнительного образования детей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Региональный модельный центр </a:t>
            </a:r>
          </a:p>
          <a:p>
            <a:r>
              <a:rPr lang="ru-RU" dirty="0" smtClean="0"/>
              <a:t>Тверской области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г. Тверь</a:t>
            </a:r>
            <a:endParaRPr lang="ru-RU" dirty="0"/>
          </a:p>
          <a:p>
            <a:pPr algn="ctr"/>
            <a:r>
              <a:rPr lang="ru-RU" dirty="0" smtClean="0"/>
              <a:t> 2023 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5850" b="13448"/>
          <a:stretch/>
        </p:blipFill>
        <p:spPr>
          <a:xfrm>
            <a:off x="0" y="3688080"/>
            <a:ext cx="287382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5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609599" y="415635"/>
            <a:ext cx="9818255" cy="106074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ru-RU" sz="3200" b="1" dirty="0"/>
              <a:t> Оформление титульного </a:t>
            </a:r>
            <a:br>
              <a:rPr lang="ru-RU" sz="3200" b="1" dirty="0"/>
            </a:br>
            <a:r>
              <a:rPr lang="ru-RU" sz="3200" b="1" dirty="0"/>
              <a:t>листа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00" t="32927" r="57553" b="2880"/>
          <a:stretch/>
        </p:blipFill>
        <p:spPr>
          <a:xfrm>
            <a:off x="287910" y="1892010"/>
            <a:ext cx="5378128" cy="380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 flipV="1">
            <a:off x="9421092" y="6308436"/>
            <a:ext cx="1256145" cy="23090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endParaRPr lang="ru-RU" sz="1867" dirty="0"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147" y="-31211"/>
            <a:ext cx="1837087" cy="1601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5579" t="19710" r="34223" b="8381"/>
          <a:stretch/>
        </p:blipFill>
        <p:spPr>
          <a:xfrm>
            <a:off x="5975927" y="0"/>
            <a:ext cx="4969164" cy="665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00" t="32927" r="57553" b="2880"/>
          <a:stretch/>
        </p:blipFill>
        <p:spPr>
          <a:xfrm>
            <a:off x="314036" y="1892010"/>
            <a:ext cx="5378128" cy="380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9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400" t="21301" r="36219" b="15001"/>
          <a:stretch/>
        </p:blipFill>
        <p:spPr>
          <a:xfrm>
            <a:off x="2649843" y="90055"/>
            <a:ext cx="5022407" cy="68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8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360220"/>
            <a:ext cx="9332033" cy="669181"/>
          </a:xfrm>
        </p:spPr>
        <p:txBody>
          <a:bodyPr/>
          <a:lstStyle/>
          <a:p>
            <a:pPr algn="ctr"/>
            <a:r>
              <a:rPr lang="ru-RU" sz="4267" b="1" dirty="0"/>
              <a:t>Пояснительная записка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4619" y="1339273"/>
            <a:ext cx="10751125" cy="5375563"/>
          </a:xfrm>
        </p:spPr>
        <p:txBody>
          <a:bodyPr/>
          <a:lstStyle/>
          <a:p>
            <a:endParaRPr lang="ru-RU" sz="2133" dirty="0"/>
          </a:p>
          <a:p>
            <a:endParaRPr lang="ru-RU" sz="2133" dirty="0"/>
          </a:p>
          <a:p>
            <a:endParaRPr lang="ru-RU" sz="2133" dirty="0"/>
          </a:p>
          <a:p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marL="152396" indent="0"/>
            <a:endParaRPr lang="ru-RU" sz="2133" dirty="0"/>
          </a:p>
          <a:p>
            <a:pPr marL="152396" indent="0"/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marL="152396" indent="0"/>
            <a:endParaRPr lang="ru-RU" sz="2133" dirty="0"/>
          </a:p>
          <a:p>
            <a:pPr marL="152396" indent="0"/>
            <a:endParaRPr lang="ru-RU" sz="2133" dirty="0"/>
          </a:p>
          <a:p>
            <a:pPr marL="152396" indent="0"/>
            <a:endParaRPr lang="ru-RU" sz="2133" dirty="0"/>
          </a:p>
          <a:p>
            <a:endParaRPr lang="ru-RU" sz="2133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53939" y="1219201"/>
            <a:ext cx="2194528" cy="52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направленность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71073" y="1219202"/>
            <a:ext cx="2703464" cy="50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уровень освоения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9047" y="1263790"/>
            <a:ext cx="4276808" cy="50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нормативно-правовое обоснование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0955" y="1938483"/>
            <a:ext cx="10003583" cy="53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новизна, актуальность, педагогическая  целесообразность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9046" y="2665062"/>
            <a:ext cx="9985493" cy="53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цели и задачи дополнительной общеобразовательной программы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22786" y="3415739"/>
            <a:ext cx="9951753" cy="665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отличительные особенности данной дополнительной общеобразовательной программы от уже существующих в этой области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9046" y="4214986"/>
            <a:ext cx="9985493" cy="823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возраст детей, участвующих в реализации данной дополнительной общеобразовательной программы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74619" y="5158767"/>
            <a:ext cx="9899920" cy="77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сроки реализации дополнительной общеобразовательной	программы (продолжительность образовательного процесса, этапы)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73926" y="6085470"/>
            <a:ext cx="4129148" cy="590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формы и режим занятий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20632" y="6085469"/>
            <a:ext cx="5553907" cy="590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ожидаемые результаты и способы их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99074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350983"/>
            <a:ext cx="9168161" cy="610501"/>
          </a:xfrm>
        </p:spPr>
        <p:txBody>
          <a:bodyPr/>
          <a:lstStyle/>
          <a:p>
            <a:pPr algn="ctr"/>
            <a:r>
              <a:rPr lang="ru-RU" sz="4800" b="1" dirty="0"/>
              <a:t>Содержание. Учебный план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1320801"/>
            <a:ext cx="9725891" cy="3574435"/>
          </a:xfrm>
        </p:spPr>
        <p:txBody>
          <a:bodyPr/>
          <a:lstStyle/>
          <a:p>
            <a:r>
              <a:rPr lang="ru-RU" sz="1867" dirty="0">
                <a:solidFill>
                  <a:schemeClr val="tx1"/>
                </a:solidFill>
              </a:rPr>
              <a:t>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89" t="23220" r="26293" b="20475"/>
          <a:stretch/>
        </p:blipFill>
        <p:spPr>
          <a:xfrm>
            <a:off x="-2867" y="1125750"/>
            <a:ext cx="7866564" cy="548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0" y="26493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98832" y="986980"/>
            <a:ext cx="2914185" cy="3324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Учебный план оформляется в виде таблицы (п. 5. Методические рекомендации по проектированию дополнительных общеразвивающих программ № 09-3242 от 18.11.2015 г.)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78442" y="4556231"/>
            <a:ext cx="3954965" cy="20552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дополнительном образовании практическая деятельность детей на занятиях должна преобладать над теорией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в примерном соотношении 60 % на 30 </a:t>
            </a:r>
            <a:r>
              <a:rPr lang="ru-RU" sz="2400" dirty="0">
                <a:solidFill>
                  <a:schemeClr val="tx1"/>
                </a:solidFill>
              </a:rPr>
              <a:t>%)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04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720109"/>
            <a:ext cx="9497292" cy="779009"/>
          </a:xfrm>
        </p:spPr>
        <p:txBody>
          <a:bodyPr/>
          <a:lstStyle/>
          <a:p>
            <a:pPr algn="ctr"/>
            <a:r>
              <a:rPr lang="ru-RU" sz="4800" b="1" dirty="0"/>
              <a:t>Учебно-тематический </a:t>
            </a:r>
            <a:r>
              <a:rPr lang="ru-RU" sz="4800" b="1" dirty="0" smtClean="0"/>
              <a:t>план и содержание занятий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1320801"/>
            <a:ext cx="9725891" cy="3574435"/>
          </a:xfrm>
        </p:spPr>
        <p:txBody>
          <a:bodyPr/>
          <a:lstStyle/>
          <a:p>
            <a:r>
              <a:rPr lang="ru-RU" sz="1867" dirty="0">
                <a:solidFill>
                  <a:schemeClr val="tx1"/>
                </a:solidFill>
              </a:rPr>
              <a:t>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652" t="22966" r="25235" b="18050"/>
          <a:stretch/>
        </p:blipFill>
        <p:spPr>
          <a:xfrm>
            <a:off x="385796" y="1683224"/>
            <a:ext cx="6206593" cy="437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0333" t="19853" r="27061" b="7393"/>
          <a:stretch/>
        </p:blipFill>
        <p:spPr>
          <a:xfrm>
            <a:off x="7080068" y="1689012"/>
            <a:ext cx="4637468" cy="445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5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799" y="249383"/>
            <a:ext cx="8693727" cy="840509"/>
          </a:xfrm>
        </p:spPr>
        <p:txBody>
          <a:bodyPr/>
          <a:lstStyle/>
          <a:p>
            <a:r>
              <a:rPr lang="ru-RU" sz="4267" b="1" dirty="0"/>
              <a:t>Календарный учебный график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88" t="34163" r="26183" b="21551"/>
          <a:stretch/>
        </p:blipFill>
        <p:spPr>
          <a:xfrm>
            <a:off x="1" y="1348507"/>
            <a:ext cx="8708004" cy="490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866910" y="1237674"/>
            <a:ext cx="3094181" cy="5078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Календарный учебный график – это составная часть образовательной программы (Закон № 273-ФЗ, гл. 1, ст. 2, п. 9), определяющая:</a:t>
            </a:r>
          </a:p>
          <a:p>
            <a:r>
              <a:rPr lang="ru-RU" dirty="0"/>
              <a:t>количество учебных недель, количество учебных дней, </a:t>
            </a:r>
          </a:p>
          <a:p>
            <a:r>
              <a:rPr lang="ru-RU" dirty="0"/>
              <a:t>продолжительность каникул, даты начала и окончания учебных периодов/этапов</a:t>
            </a:r>
          </a:p>
          <a:p>
            <a:r>
              <a:rPr lang="ru-RU" dirty="0"/>
              <a:t>Календарный учебный график составляется для каждой группы обучающейся по 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3214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091" y="193965"/>
            <a:ext cx="10113819" cy="646545"/>
          </a:xfrm>
        </p:spPr>
        <p:txBody>
          <a:bodyPr/>
          <a:lstStyle/>
          <a:p>
            <a:r>
              <a:rPr lang="ru-RU" sz="4800" b="1" dirty="0"/>
              <a:t>Календарно- тематический план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371" t="20428" r="16800" b="7743"/>
          <a:stretch/>
        </p:blipFill>
        <p:spPr>
          <a:xfrm>
            <a:off x="1293090" y="840509"/>
            <a:ext cx="8976855" cy="577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4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151237" y="317661"/>
            <a:ext cx="9818255" cy="106074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 algn="ctr"/>
            <a:r>
              <a:rPr lang="ru-RU" sz="3200" b="1" dirty="0"/>
              <a:t>Материально-техническое обеспечение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Информационное обеспечение</a:t>
            </a:r>
            <a:endParaRPr lang="ru-RU" sz="3200" b="1" dirty="0"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147" y="-31211"/>
            <a:ext cx="1837087" cy="1601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0079" t="23501" r="26768" b="13123"/>
          <a:stretch/>
        </p:blipFill>
        <p:spPr>
          <a:xfrm>
            <a:off x="151237" y="1680754"/>
            <a:ext cx="4945125" cy="408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2446" t="23608" r="19377" b="11905"/>
          <a:stretch/>
        </p:blipFill>
        <p:spPr>
          <a:xfrm>
            <a:off x="5212292" y="2246811"/>
            <a:ext cx="6813011" cy="424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0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746" y="369456"/>
            <a:ext cx="9818255" cy="942109"/>
          </a:xfrm>
        </p:spPr>
        <p:txBody>
          <a:bodyPr/>
          <a:lstStyle/>
          <a:p>
            <a:pPr algn="ctr"/>
            <a:r>
              <a:rPr lang="ru-RU" sz="4800" b="1" dirty="0"/>
              <a:t>Ответственность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591" y="1422401"/>
            <a:ext cx="10594108" cy="3472835"/>
          </a:xfrm>
        </p:spPr>
        <p:txBody>
          <a:bodyPr/>
          <a:lstStyle/>
          <a:p>
            <a:pPr marL="457189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chemeClr val="tx1"/>
                </a:solidFill>
                <a:cs typeface="Times New Roman" pitchFamily="18" charset="0"/>
              </a:rPr>
              <a:t>Ответственность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 за реализацию программ не в полном объеме в соответствии с учебным планом и календарным учебным графиком, качество образования своих выпускников </a:t>
            </a:r>
            <a:r>
              <a:rPr lang="ru-RU" altLang="ru-RU" sz="2400" b="1" dirty="0">
                <a:solidFill>
                  <a:schemeClr val="tx1"/>
                </a:solidFill>
                <a:cs typeface="Times New Roman" pitchFamily="18" charset="0"/>
              </a:rPr>
              <a:t>несет образовательная организация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 в установленном законодательством Российской Федерации порядке.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ru-RU" alt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В соответствии с действующим законодательством программы </a:t>
            </a:r>
            <a:r>
              <a:rPr lang="ru-RU" altLang="ru-RU" sz="2400" b="1" dirty="0">
                <a:solidFill>
                  <a:schemeClr val="tx1"/>
                </a:solidFill>
                <a:cs typeface="Times New Roman" pitchFamily="18" charset="0"/>
              </a:rPr>
              <a:t>разрабатываются, утверждаются и реализуются организацией самостоятельно: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по согласованию с  педагогическим (методическим) советом утверждаются руководителем организации.</a:t>
            </a:r>
          </a:p>
          <a:p>
            <a:pPr marL="457189" algn="just">
              <a:spcBef>
                <a:spcPct val="0"/>
              </a:spcBef>
              <a:defRPr/>
            </a:pPr>
            <a:endParaRPr lang="ru-RU" alt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Программа в ходе реализации должна ежегодно корректироваться: </a:t>
            </a:r>
            <a:r>
              <a:rPr lang="ru-RU" altLang="ru-RU" sz="2400" b="1" dirty="0">
                <a:solidFill>
                  <a:schemeClr val="tx1"/>
                </a:solidFill>
                <a:cs typeface="Times New Roman" pitchFamily="18" charset="0"/>
              </a:rPr>
              <a:t>вносятся изменения, уточнения и дополнения. </a:t>
            </a:r>
          </a:p>
          <a:p>
            <a:pPr marL="457189">
              <a:lnSpc>
                <a:spcPct val="80000"/>
              </a:lnSpc>
              <a:defRPr/>
            </a:pPr>
            <a:endParaRPr lang="ru-RU" alt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93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120080" y="237893"/>
            <a:ext cx="9585091" cy="413530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ru-RU" sz="3733" b="1" dirty="0"/>
              <a:t>Особенности  разработки дополнительной общеобразовательной общеразвивающей программы в соответствии с требованиями реестра программ информационной системы «Навигатор дополнительного образования детей Тверской области»</a:t>
            </a:r>
            <a:br>
              <a:rPr lang="ru-RU" sz="3733" b="1" dirty="0"/>
            </a:br>
            <a:r>
              <a:rPr lang="ru-RU" sz="3733" b="1" dirty="0"/>
              <a:t/>
            </a:r>
            <a:br>
              <a:rPr lang="ru-RU" sz="3733" b="1" dirty="0"/>
            </a:br>
            <a:endParaRPr sz="2667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855" t="13627" r="16103" b="22488"/>
          <a:stretch/>
        </p:blipFill>
        <p:spPr>
          <a:xfrm>
            <a:off x="2963746" y="3726985"/>
            <a:ext cx="5471532" cy="28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бновление «Навигатора дополнительного образования Самарской области» »  Образовательный портал городского округа Тольят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6" y="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3303" y="4382313"/>
            <a:ext cx="8743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02124"/>
                </a:solidFill>
                <a:latin typeface="arial" panose="020B0604020202020204" pitchFamily="34" charset="0"/>
              </a:rPr>
              <a:t>Дополнительное образование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 – вид </a:t>
            </a:r>
            <a:r>
              <a:rPr lang="ru-RU" sz="2000" b="1" dirty="0">
                <a:solidFill>
                  <a:srgbClr val="202124"/>
                </a:solidFill>
                <a:latin typeface="arial" panose="020B0604020202020204" pitchFamily="34" charset="0"/>
              </a:rPr>
              <a:t>образования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, который направлен на </a:t>
            </a:r>
            <a:r>
              <a:rPr lang="ru-RU" sz="2000" b="1" dirty="0">
                <a:solidFill>
                  <a:srgbClr val="202124"/>
                </a:solidFill>
                <a:latin typeface="arial" panose="020B0604020202020204" pitchFamily="34" charset="0"/>
              </a:rPr>
              <a:t>всестороннее 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удовлетворение образовательной потребности человека в интеллектуальном, духовно-нравственном, физическом и (или) профессиональном совершенствовании и не сопровождается повышением уровня </a:t>
            </a:r>
            <a:r>
              <a:rPr lang="ru-RU" sz="20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образования</a:t>
            </a:r>
            <a:endParaRPr lang="ru-RU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02124"/>
                </a:solidFill>
                <a:latin typeface="arial" panose="020B0604020202020204" pitchFamily="34" charset="0"/>
              </a:rPr>
              <a:t>(29.12.2012г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. № 273 ФЗ «Об образовании»).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9403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609600" y="515947"/>
            <a:ext cx="8738513" cy="80581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 algn="ctr"/>
            <a:r>
              <a:rPr lang="ru-RU" sz="2667" b="1" dirty="0"/>
              <a:t>Независимая оценка качества дополнительных образовательных программ в Тверской области </a:t>
            </a:r>
            <a:endParaRPr sz="2667" b="1" dirty="0"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2"/>
          </p:nvPr>
        </p:nvSpPr>
        <p:spPr>
          <a:xfrm>
            <a:off x="609600" y="5687967"/>
            <a:ext cx="10972800" cy="827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600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600" dirty="0">
              <a:solidFill>
                <a:schemeClr val="accent3"/>
              </a:solidFill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>
                <a:solidFill>
                  <a:srgbClr val="FFFFFF"/>
                </a:solidFill>
                <a:latin typeface="Barlow Light"/>
                <a:sym typeface="Barlow Light"/>
              </a:rPr>
              <a:pPr defTabSz="1219170">
                <a:buClr>
                  <a:srgbClr val="000000"/>
                </a:buClr>
                <a:defRPr/>
              </a:pPr>
              <a:t>20</a:t>
            </a:fld>
            <a:endParaRPr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  <p:grpSp>
        <p:nvGrpSpPr>
          <p:cNvPr id="348" name="Google Shape;348;p13"/>
          <p:cNvGrpSpPr/>
          <p:nvPr/>
        </p:nvGrpSpPr>
        <p:grpSpPr>
          <a:xfrm>
            <a:off x="9254835" y="111822"/>
            <a:ext cx="2937164" cy="1726215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09600" y="1368612"/>
            <a:ext cx="2502973" cy="136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НОК является оценочной процедурой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07974" y="1368612"/>
            <a:ext cx="2549316" cy="136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Механизмом  НОК является общественная экспертиза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7528" y="3095291"/>
            <a:ext cx="8599053" cy="3610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повышение качества разработки ДОП;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выявление лучших практик в системе дополнительного образования детей;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регулирование спроса предложений в сфере услуг дополнительного образования;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оперативное реагирование и принятие адекватных управленческих решений, направленных на обновление содержания дополнительного образования с учетом образовательных потребностей и возможностей детей и общества.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0727" y="2192575"/>
            <a:ext cx="2601112" cy="77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НОК направлена на:</a:t>
            </a:r>
          </a:p>
        </p:txBody>
      </p:sp>
    </p:spTree>
    <p:extLst>
      <p:ext uri="{BB962C8B-B14F-4D97-AF65-F5344CB8AC3E}">
        <p14:creationId xmlns:p14="http://schemas.microsoft.com/office/powerpoint/2010/main" val="41790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>
            <a:spLocks noGrp="1"/>
          </p:cNvSpPr>
          <p:nvPr>
            <p:ph type="title"/>
          </p:nvPr>
        </p:nvSpPr>
        <p:spPr>
          <a:xfrm>
            <a:off x="609599" y="807467"/>
            <a:ext cx="10621820" cy="65942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ru-RU" sz="3200" b="1" dirty="0"/>
              <a:t>Процедуры проведения общественной экспертизы</a:t>
            </a:r>
            <a:endParaRPr dirty="0"/>
          </a:p>
        </p:txBody>
      </p:sp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>
                <a:solidFill>
                  <a:srgbClr val="FFFFFF"/>
                </a:solidFill>
                <a:latin typeface="Barlow Light"/>
                <a:sym typeface="Barlow Light"/>
              </a:rPr>
              <a:pPr defTabSz="1219170">
                <a:buClr>
                  <a:srgbClr val="000000"/>
                </a:buClr>
                <a:defRPr/>
              </a:pPr>
              <a:t>21</a:t>
            </a:fld>
            <a:endParaRPr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534541" y="2222054"/>
            <a:ext cx="2735224" cy="3323945"/>
            <a:chOff x="1083025" y="1574025"/>
            <a:chExt cx="1834900" cy="2315201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r>
                <a:rPr lang="ru-RU" sz="1067" kern="0" dirty="0">
                  <a:solidFill>
                    <a:srgbClr val="007BB9"/>
                  </a:solidFill>
                  <a:latin typeface="Barlow"/>
                  <a:ea typeface="Barlow"/>
                  <a:cs typeface="Barlow"/>
                  <a:sym typeface="Barlow"/>
                </a:rPr>
                <a:t>1 этап</a:t>
              </a:r>
              <a:endParaRPr sz="1067" kern="0" dirty="0">
                <a:solidFill>
                  <a:srgbClr val="007B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235825" y="2676849"/>
              <a:ext cx="1505100" cy="1212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007BB9"/>
                  </a:solidFill>
                  <a:ea typeface="Barlow"/>
                  <a:cs typeface="Barlow"/>
                  <a:sym typeface="Barlow"/>
                </a:rPr>
                <a:t>Подготовка к проведению общественной экспертизы</a:t>
              </a:r>
              <a:endParaRPr sz="1600" b="1" kern="0" dirty="0">
                <a:solidFill>
                  <a:srgbClr val="007BB9"/>
                </a:solidFill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3184677" y="2200479"/>
            <a:ext cx="2735224" cy="3450116"/>
            <a:chOff x="1083025" y="1574025"/>
            <a:chExt cx="1834900" cy="2314478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r>
                <a:rPr lang="ru-RU" sz="1067" kern="0" dirty="0">
                  <a:solidFill>
                    <a:srgbClr val="007BB9"/>
                  </a:solidFill>
                  <a:latin typeface="Barlow"/>
                  <a:ea typeface="Barlow"/>
                  <a:cs typeface="Barlow"/>
                  <a:sym typeface="Barlow"/>
                </a:rPr>
                <a:t>2 этап</a:t>
              </a:r>
              <a:endParaRPr sz="1067" kern="0" dirty="0">
                <a:solidFill>
                  <a:srgbClr val="007B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1" name="Google Shape;1711;p28"/>
            <p:cNvSpPr txBox="1"/>
            <p:nvPr/>
          </p:nvSpPr>
          <p:spPr>
            <a:xfrm>
              <a:off x="1235825" y="2694302"/>
              <a:ext cx="1505100" cy="86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007BB9"/>
                  </a:solidFill>
                  <a:ea typeface="Barlow"/>
                  <a:cs typeface="Barlow"/>
                  <a:sym typeface="Barlow"/>
                </a:rPr>
                <a:t>Проведение общественной экспертизы</a:t>
              </a:r>
              <a:endParaRPr sz="1600" b="1" kern="0" dirty="0">
                <a:solidFill>
                  <a:srgbClr val="007BB9"/>
                </a:solidFill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2" name="Google Shape;1712;p28"/>
            <p:cNvSpPr txBox="1"/>
            <p:nvPr/>
          </p:nvSpPr>
          <p:spPr>
            <a:xfrm>
              <a:off x="1235825" y="3151103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endParaRPr sz="1600" kern="0" dirty="0">
                <a:solidFill>
                  <a:srgbClr val="007B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5832632" y="2199401"/>
            <a:ext cx="2735224" cy="3539760"/>
            <a:chOff x="1083025" y="1574025"/>
            <a:chExt cx="1834900" cy="2374615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r>
                <a:rPr lang="ru-RU" sz="1067" kern="0" dirty="0">
                  <a:solidFill>
                    <a:srgbClr val="757B89"/>
                  </a:solidFill>
                  <a:latin typeface="Barlow"/>
                  <a:ea typeface="Barlow"/>
                  <a:cs typeface="Barlow"/>
                  <a:sym typeface="Barlow"/>
                </a:rPr>
                <a:t>3 этап</a:t>
              </a:r>
              <a:endParaRPr sz="1067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8" name="Google Shape;1718;p28"/>
            <p:cNvSpPr txBox="1"/>
            <p:nvPr/>
          </p:nvSpPr>
          <p:spPr>
            <a:xfrm>
              <a:off x="1235825" y="2928721"/>
              <a:ext cx="1505100" cy="1019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757B89"/>
                  </a:solidFill>
                  <a:ea typeface="Barlow"/>
                  <a:cs typeface="Barlow"/>
                  <a:sym typeface="Barlow"/>
                </a:rPr>
                <a:t>Обработка и оформление результатов общественной экспертизы</a:t>
              </a:r>
              <a:endParaRPr sz="1600" b="1" kern="0" dirty="0">
                <a:solidFill>
                  <a:srgbClr val="757B89"/>
                </a:solidFill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9" name="Google Shape;171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endParaRPr sz="1600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8454113" y="2363865"/>
            <a:ext cx="3180371" cy="3451192"/>
            <a:chOff x="1083025" y="1574025"/>
            <a:chExt cx="1834900" cy="2559839"/>
          </a:xfrm>
        </p:grpSpPr>
        <p:sp>
          <p:nvSpPr>
            <p:cNvPr id="1724" name="Google Shape;1724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r>
                <a:rPr lang="ru-RU" sz="1067" kern="0" dirty="0">
                  <a:solidFill>
                    <a:srgbClr val="757B89"/>
                  </a:solidFill>
                  <a:latin typeface="Barlow"/>
                  <a:ea typeface="Barlow"/>
                  <a:cs typeface="Barlow"/>
                  <a:sym typeface="Barlow"/>
                </a:rPr>
                <a:t>4 этап</a:t>
              </a:r>
              <a:endParaRPr sz="1067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5" name="Google Shape;1725;p28"/>
            <p:cNvSpPr txBox="1"/>
            <p:nvPr/>
          </p:nvSpPr>
          <p:spPr>
            <a:xfrm>
              <a:off x="1235825" y="2736760"/>
              <a:ext cx="1505100" cy="1397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757B89"/>
                  </a:solidFill>
                  <a:ea typeface="Barlow"/>
                  <a:cs typeface="Barlow"/>
                  <a:sym typeface="Barlow"/>
                </a:rPr>
                <a:t>Принятие мер по улучшению качества дополнительных общеобразовательных программ</a:t>
              </a:r>
              <a:endParaRPr sz="1600" b="1" kern="0" dirty="0">
                <a:solidFill>
                  <a:srgbClr val="757B89"/>
                </a:solidFill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6" name="Google Shape;1726;p28"/>
            <p:cNvSpPr txBox="1"/>
            <p:nvPr/>
          </p:nvSpPr>
          <p:spPr>
            <a:xfrm>
              <a:off x="1205433" y="2824688"/>
              <a:ext cx="1555868" cy="851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endParaRPr sz="1600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609600" y="277091"/>
            <a:ext cx="7721600" cy="9236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b="1" dirty="0"/>
              <a:t>Представление на экспертизу</a:t>
            </a:r>
            <a:endParaRPr dirty="0"/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>
                <a:solidFill>
                  <a:srgbClr val="FFFFFF"/>
                </a:solidFill>
                <a:latin typeface="Barlow Light"/>
                <a:sym typeface="Barlow Light"/>
              </a:rPr>
              <a:pPr defTabSz="1219170">
                <a:buClr>
                  <a:srgbClr val="000000"/>
                </a:buClr>
                <a:defRPr/>
              </a:pPr>
              <a:t>22</a:t>
            </a:fld>
            <a:endParaRPr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  <p:grpSp>
        <p:nvGrpSpPr>
          <p:cNvPr id="861" name="Google Shape;861;p19"/>
          <p:cNvGrpSpPr/>
          <p:nvPr/>
        </p:nvGrpSpPr>
        <p:grpSpPr>
          <a:xfrm>
            <a:off x="9235415" y="487235"/>
            <a:ext cx="2601219" cy="2708547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53760" y="969452"/>
            <a:ext cx="3521625" cy="326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Организация загружает дополнительную общеобразовательную программу в информационную систему «Навигатор дополнительного образования Тверской области» </a:t>
            </a:r>
            <a:r>
              <a:rPr lang="ru-RU" sz="18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согласно инструкции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9999" y="956546"/>
            <a:ext cx="3106892" cy="3246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Регистрация дополнительной общеобразовательной программы на проведение общественной экспертизы осуществляется автоматически </a:t>
            </a:r>
            <a:r>
              <a:rPr lang="ru-RU" sz="18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в день загрузки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6510" y="4357561"/>
            <a:ext cx="5523345" cy="2255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РМЦ направляет экспертам посредством информационной системы представленные образовательной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организацией дополнительные общеобразовательные программы на экспертизу </a:t>
            </a:r>
            <a:r>
              <a:rPr lang="ru-RU" sz="18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в течение 5 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4995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экспертной комиссии и вынесение результата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580" t="39957" r="26711" b="30597"/>
          <a:stretch/>
        </p:blipFill>
        <p:spPr>
          <a:xfrm>
            <a:off x="677334" y="2082434"/>
            <a:ext cx="9561863" cy="346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71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58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6;p21"/>
          <p:cNvSpPr txBox="1">
            <a:spLocks/>
          </p:cNvSpPr>
          <p:nvPr/>
        </p:nvSpPr>
        <p:spPr>
          <a:xfrm>
            <a:off x="1532710" y="329143"/>
            <a:ext cx="8865324" cy="7942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/>
              <a:t>Федеральный закон от 29.12.2012 г. № 273-ФЗ </a:t>
            </a:r>
          </a:p>
          <a:p>
            <a:pPr algn="ctr"/>
            <a:r>
              <a:rPr lang="ru-RU" sz="2000" b="1" dirty="0" smtClean="0"/>
              <a:t>«Об образовании в Российский Федерации»</a:t>
            </a:r>
            <a:endParaRPr lang="ru-RU" sz="2000" b="1" dirty="0"/>
          </a:p>
        </p:txBody>
      </p:sp>
      <p:sp>
        <p:nvSpPr>
          <p:cNvPr id="3" name="Google Shape;1007;p21"/>
          <p:cNvSpPr txBox="1">
            <a:spLocks/>
          </p:cNvSpPr>
          <p:nvPr/>
        </p:nvSpPr>
        <p:spPr>
          <a:xfrm>
            <a:off x="635726" y="1123406"/>
            <a:ext cx="10972800" cy="22816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Дополнительное образование включает в себя такие подвиды, как </a:t>
            </a:r>
            <a:r>
              <a:rPr lang="ru-RU" b="1" dirty="0" smtClean="0">
                <a:solidFill>
                  <a:schemeClr val="tx1"/>
                </a:solidFill>
              </a:rPr>
              <a:t>дополнительное образование детей и взрослых и дополнительное профессиональное образование</a:t>
            </a:r>
            <a:r>
              <a:rPr lang="ru-RU" dirty="0" smtClean="0">
                <a:solidFill>
                  <a:schemeClr val="tx1"/>
                </a:solidFill>
              </a:rPr>
              <a:t> (ФЗ гл.2 ст.10 п. 6).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Образовательная программа – комплекс основных характеристик образования (объем, содержание, планируемые результаты), организационно- педагогических условий и форм аттестации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tx1"/>
                </a:solidFill>
              </a:rPr>
              <a:t>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 (ФЗ гл.1 ст.2 п. 9).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237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2454" t="6442" r="12947" b="12210"/>
          <a:stretch/>
        </p:blipFill>
        <p:spPr>
          <a:xfrm>
            <a:off x="577734" y="579514"/>
            <a:ext cx="4045527" cy="3304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799909" y="518554"/>
            <a:ext cx="5512525" cy="42885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Организации, осуществляющие образовательную деятельность, ежегодно обновляют дополнительные общеобразовательные программы с </a:t>
            </a:r>
            <a:r>
              <a:rPr lang="ru-RU" sz="2000" b="1" dirty="0" smtClean="0">
                <a:solidFill>
                  <a:schemeClr val="tx1"/>
                </a:solidFill>
              </a:rPr>
              <a:t>учетом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развития науки, техники, культуры, экономики, технологий и социальной </a:t>
            </a:r>
            <a:r>
              <a:rPr lang="ru-RU" sz="2000" b="1" dirty="0" smtClean="0">
                <a:solidFill>
                  <a:schemeClr val="tx1"/>
                </a:solidFill>
              </a:rPr>
              <a:t>сферы.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Обновление </a:t>
            </a:r>
            <a:r>
              <a:rPr lang="ru-RU" sz="2000" b="1" dirty="0">
                <a:solidFill>
                  <a:schemeClr val="tx1"/>
                </a:solidFill>
              </a:rPr>
              <a:t>и утверждение дополнительной общеобразовательной общеразвивающей программы осуществляется </a:t>
            </a:r>
            <a:r>
              <a:rPr lang="ru-RU" sz="2000" b="1" dirty="0">
                <a:solidFill>
                  <a:srgbClr val="FF0000"/>
                </a:solidFill>
              </a:rPr>
              <a:t>до начала нового учебного года.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734" y="4563291"/>
            <a:ext cx="5039295" cy="1915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Обучение в организациях, осуществляющих образовательную деятельность, осуществляется в очной, очно-заочной или заочной форме.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Допускается </a:t>
            </a:r>
            <a:r>
              <a:rPr lang="ru-RU" b="1" dirty="0">
                <a:solidFill>
                  <a:schemeClr val="tx1"/>
                </a:solidFill>
              </a:rPr>
              <a:t>сочетание различных форм (ФЗ ст.17, п.2,4)</a:t>
            </a:r>
          </a:p>
        </p:txBody>
      </p:sp>
    </p:spTree>
    <p:extLst>
      <p:ext uri="{BB962C8B-B14F-4D97-AF65-F5344CB8AC3E}">
        <p14:creationId xmlns:p14="http://schemas.microsoft.com/office/powerpoint/2010/main" val="329053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737" y="25254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Качество дополнительной общеобразовательной </a:t>
            </a:r>
            <a:r>
              <a:rPr lang="ru-RU" sz="2800" b="1" dirty="0"/>
              <a:t>общеразвивающей программы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9233" y="3692436"/>
            <a:ext cx="4162697" cy="1733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Обеспечивающие её соответствие установленным требованиям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6216" y="3692436"/>
            <a:ext cx="4162697" cy="1733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Обеспечивающие её соответствие установленным требованиям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3737" y="1733005"/>
            <a:ext cx="8765176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Свойства дополнительной </a:t>
            </a:r>
            <a:r>
              <a:rPr lang="ru-RU" sz="2400" b="1" dirty="0"/>
              <a:t>общеобразовательной общеразвивающей программы 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030582" y="2516776"/>
            <a:ext cx="409304" cy="117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93279" y="2516776"/>
            <a:ext cx="409304" cy="117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9374909" y="105579"/>
            <a:ext cx="2622699" cy="2009548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951346" y="566192"/>
            <a:ext cx="7100553" cy="103939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ru-RU" sz="2667" b="1" dirty="0"/>
              <a:t>Проверка и утверждение дополнительной общеобразовательной общеразвивающей программы</a:t>
            </a:r>
            <a:endParaRPr sz="2667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4688" y="1847358"/>
            <a:ext cx="3112655" cy="1921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Внутренняя </a:t>
            </a:r>
            <a:r>
              <a:rPr lang="ru-RU" b="1" dirty="0" smtClean="0"/>
              <a:t>экспертиза </a:t>
            </a:r>
            <a:r>
              <a:rPr lang="ru-RU" dirty="0"/>
              <a:t>По её итогам на образовательную программу составляется рецензия внутренней экспертизы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1186" y="1836935"/>
            <a:ext cx="3048000" cy="186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Обсуждение программы на заседании педагогического совета (методического совета)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20924" y="1889711"/>
            <a:ext cx="3783824" cy="1884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Решение о рекомендации программы к утверждению обязательно заносится в протокол педагогического совета (методического совета)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6931" y="4072975"/>
            <a:ext cx="4738255" cy="217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Утверждение образовательной программы, после чего программа считается полноценным нормативно-правовым документом образовательной организации, на реализацию этой программы выделяется финансирование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95083" y="4072975"/>
            <a:ext cx="3852696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Внешняя общественная экспертиза программы проводится специалистами в данной области деятельности через независимую оценку качества образования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29459" y="4058183"/>
            <a:ext cx="1784190" cy="2087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Размещение </a:t>
            </a:r>
            <a:r>
              <a:rPr lang="ru-RU" dirty="0"/>
              <a:t>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31613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9374909" y="105579"/>
            <a:ext cx="2622699" cy="2009548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951346" y="215736"/>
            <a:ext cx="7100553" cy="111860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ru-RU" sz="2667" b="1" dirty="0"/>
              <a:t>Реализация дополнительной общеобразовательной общеразвивающей программы</a:t>
            </a:r>
            <a:endParaRPr sz="2667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7534" y="2392219"/>
            <a:ext cx="3112655" cy="1921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течение всего календарного года, включая каникулярное время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49783" y="2456874"/>
            <a:ext cx="3314798" cy="186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Может применяться форма организации образовательной деятельности, основанная на модульном принципе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13964" y="2429034"/>
            <a:ext cx="3783824" cy="1884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Используются различные образовательные технологии, в том числе дистанционные образовательные технологии, электронное обучение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6837" y="4525820"/>
            <a:ext cx="4738255" cy="21705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ЗАПРЕЩАЕТСЯ!!!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Использование методов и средств обучения и воспитания, образовательных технологий, наносящих вред физическому или психическому здоровью обучающихся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2175" y="4525819"/>
            <a:ext cx="2663207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Возможна сетевая форма реализации программ с использованием ресурсов нескольких организаций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42466" y="4525820"/>
            <a:ext cx="2333201" cy="2087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Допускаются любые лица без предъявления требований к уровню 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67" y="1435895"/>
            <a:ext cx="3673183" cy="83287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85027" y="1418499"/>
            <a:ext cx="3027521" cy="70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Аудиторные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534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Структура программы дополнительного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57" t="27385" r="15951" b="22507"/>
          <a:stretch/>
        </p:blipFill>
        <p:spPr>
          <a:xfrm>
            <a:off x="453447" y="3302329"/>
            <a:ext cx="8059685" cy="33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359494" y="1990437"/>
            <a:ext cx="11526649" cy="486756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r>
              <a:rPr lang="ru-RU" altLang="ru-RU" sz="2000" dirty="0">
                <a:cs typeface="Times New Roman" pitchFamily="18" charset="0"/>
              </a:rPr>
              <a:t>Программа должна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отражать педагогическую концепцию педагога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 </a:t>
            </a:r>
            <a:r>
              <a:rPr lang="ru-RU" altLang="ru-RU" sz="2000" dirty="0">
                <a:cs typeface="Times New Roman" pitchFamily="18" charset="0"/>
              </a:rPr>
              <a:t>создавать целостные представления о содержании предлагаемого детям учебного курса, возможных результатах его освоения, методиках их выявления и оценки.</a:t>
            </a:r>
          </a:p>
          <a:p>
            <a:pPr marL="457189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endParaRPr lang="ru-RU" altLang="ru-RU" sz="1000" dirty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Дополнительная общеобразовательная общеразвивающая программа включает следующие структурные элементы: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Титульный лист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Пояснительную записку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Учебно-тематический план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Содержание изучаемого курса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Методическое обеспечение дополнительной образовательной программы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Список литературы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r>
              <a:rPr lang="ru-RU" sz="1867" i="1" dirty="0"/>
              <a:t>Письмо Министерства образования и науки Российской Федерации от </a:t>
            </a:r>
            <a:r>
              <a:rPr lang="ru-RU" sz="1867" b="1" i="1" dirty="0"/>
              <a:t>11.12.2006 года № 06-1844 </a:t>
            </a:r>
            <a:r>
              <a:rPr lang="ru-RU" sz="1867" i="1" dirty="0"/>
              <a:t>«О примерных требованиях к содержанию и оформлению образовательных программ дополнительного образования детей»</a:t>
            </a:r>
            <a:endParaRPr lang="ru-RU" altLang="ru-RU" sz="1867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1852" y="286328"/>
            <a:ext cx="2847966" cy="1446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1. Пояснительная записка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10742" y="286328"/>
            <a:ext cx="2923441" cy="1446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2. Содержание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07086" y="286327"/>
            <a:ext cx="3284185" cy="1612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3. Организационно-педагогические условия реализации программы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72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918</Words>
  <Application>Microsoft Office PowerPoint</Application>
  <PresentationFormat>Широкоэкранный</PresentationFormat>
  <Paragraphs>136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</vt:lpstr>
      <vt:lpstr>Barlow</vt:lpstr>
      <vt:lpstr>Barlow Light</vt:lpstr>
      <vt:lpstr>Calibri</vt:lpstr>
      <vt:lpstr>Times New Roman</vt:lpstr>
      <vt:lpstr>Trebuchet MS</vt:lpstr>
      <vt:lpstr>Wingdings</vt:lpstr>
      <vt:lpstr>Wingdings 3</vt:lpstr>
      <vt:lpstr>Аспект</vt:lpstr>
      <vt:lpstr>Образовательная программа дополнительного образования детей</vt:lpstr>
      <vt:lpstr>Презентация PowerPoint</vt:lpstr>
      <vt:lpstr>Презентация PowerPoint</vt:lpstr>
      <vt:lpstr>Презентация PowerPoint</vt:lpstr>
      <vt:lpstr>Качество дополнительной общеобразовательной общеразвивающей программы </vt:lpstr>
      <vt:lpstr>Проверка и утверждение дополнительной общеобразовательной общеразвивающей программы</vt:lpstr>
      <vt:lpstr>Реализация дополнительной общеобразовательной общеразвивающей программы</vt:lpstr>
      <vt:lpstr>Структура программы дополнительного образования</vt:lpstr>
      <vt:lpstr>Презентация PowerPoint</vt:lpstr>
      <vt:lpstr> Оформление титульного  листа</vt:lpstr>
      <vt:lpstr>Презентация PowerPoint</vt:lpstr>
      <vt:lpstr>Пояснительная записка</vt:lpstr>
      <vt:lpstr>Содержание. Учебный план</vt:lpstr>
      <vt:lpstr>Учебно-тематический план и содержание занятий</vt:lpstr>
      <vt:lpstr>Календарный учебный график</vt:lpstr>
      <vt:lpstr>Календарно- тематический план</vt:lpstr>
      <vt:lpstr>Материально-техническое обеспечение  Информационное обеспечение</vt:lpstr>
      <vt:lpstr>Ответственность </vt:lpstr>
      <vt:lpstr>Особенности  разработки дополнительной общеобразовательной общеразвивающей программы в соответствии с требованиями реестра программ информационной системы «Навигатор дополнительного образования детей Тверской области»  </vt:lpstr>
      <vt:lpstr>Независимая оценка качества дополнительных образовательных программ в Тверской области </vt:lpstr>
      <vt:lpstr>Процедуры проведения общественной экспертизы</vt:lpstr>
      <vt:lpstr>Представление на экспертизу</vt:lpstr>
      <vt:lpstr>Оценка экспертной комиссии и вынесение результата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дополнительного образования детей</dc:title>
  <dc:creator>Ирина И. Козельская</dc:creator>
  <cp:lastModifiedBy>Юлия М. Королёва</cp:lastModifiedBy>
  <cp:revision>47</cp:revision>
  <dcterms:created xsi:type="dcterms:W3CDTF">2023-03-23T07:53:22Z</dcterms:created>
  <dcterms:modified xsi:type="dcterms:W3CDTF">2023-10-19T13:27:46Z</dcterms:modified>
</cp:coreProperties>
</file>